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833" r:id="rId1"/>
  </p:sldMasterIdLst>
  <p:notesMasterIdLst>
    <p:notesMasterId r:id="rId2"/>
  </p:notesMasterIdLst>
  <p:sldIdLst>
    <p:sldId id="284" r:id="rId3"/>
    <p:sldId id="288" r:id="rId4"/>
    <p:sldId id="287" r:id="rId5"/>
    <p:sldId id="286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1F423C0B-24CF-4C3C-8A59-7768EA0501B5}" styleName="Normal Style 1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68EC60B-5C72-4F00-A40B-8A06571290DB}" styleName="Normal Style 1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2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6450435-6131-4BA9-BD02-603D08AFE7CB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3"/>
              </a:solidFill>
            </a:ln>
          </a:top>
          <a:bottom>
            <a:ln w="2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3"/>
              </a:solidFill>
            </a:ln>
          </a:top>
          <a:bottom>
            <a:ln w="100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83E2B2-CE58-4528-B6E7-A9ED766AF9EF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TxStyle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TxStyle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>
        <a:fontRef idx="minor">
          <a:scrgbClr r="0" g="0" b="0"/>
        </a:fontRef>
        <a:schemeClr val="accent2"/>
      </a:tcTxStyle>
      <a:tcStyle>
        <a:tcBdr>
          <a:top>
            <a:ln w="6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accent2">
          <a:shade val="40000"/>
        </a:schemeClr>
      </a:tcTxStyle>
      <a:tcStyle>
        <a:tcBdr/>
        <a:fill>
          <a:solidFill>
            <a:schemeClr val="accent2">
              <a:alpha val="40000"/>
            </a:schemeClr>
          </a:solidFill>
        </a:fill>
      </a:tcStyle>
    </a:firstRow>
  </a:tblStyle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3567"/>
    <p:restoredTop sz="98356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8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877"/>
        <p:guide pos="2149"/>
      </p:guideLst>
    </p:cSldViewPr>
  </p:notes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E2B2BC9D-A816-4D0A-858B-1D023B3A8AC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9F4262C-968C-4EE9-8164-CE16364706B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한컴오피스</a:t>
            </a:r>
            <a:r>
              <a:rPr lang="en-US" altLang="ko-KR"/>
              <a:t>2020</a:t>
            </a:r>
            <a:r>
              <a:rPr lang="ko-KR" altLang="en-US"/>
              <a:t>에 대한 설명서가 있는 슬라이드 입니다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슬라이드에 대한 부가적인 설명이나 발표내용등 인쇄하여 볼수 있는 내용을 작성합니다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또는 다중 모니터에서 슬라이드 노트창을 사용자가 볼 수 있으므로 슬라이드 노트창에는 발표 내용을 입력하기도 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한컴오피스</a:t>
            </a:r>
            <a:r>
              <a:rPr lang="en-US" altLang="ko-KR"/>
              <a:t>2020</a:t>
            </a:r>
            <a:r>
              <a:rPr lang="ko-KR" altLang="en-US"/>
              <a:t>에 대한 설명서가 있는 슬라이드 입니다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슬라이드에 대한 부가적인 설명이나 발표내용등 인쇄하여 볼수 있는 내용을 작성합니다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또는 다중 모니터에서 슬라이드 노트창을 사용자가 볼 수 있으므로 슬라이드 노트창에는 발표 내용을 입력하기도 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한컴오피스</a:t>
            </a:r>
            <a:r>
              <a:rPr lang="en-US" altLang="ko-KR"/>
              <a:t>2020</a:t>
            </a:r>
            <a:r>
              <a:rPr lang="ko-KR" altLang="en-US"/>
              <a:t>에 대한 설명서가 있는 슬라이드 입니다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슬라이드에 대한 부가적인 설명이나 발표내용등 인쇄하여 볼수 있는 내용을 작성합니다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또는 다중 모니터에서 슬라이드 노트창을 사용자가 볼 수 있으므로 슬라이드 노트창에는 발표 내용을 입력하기도 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한컴오피스</a:t>
            </a:r>
            <a:r>
              <a:rPr lang="en-US" altLang="ko-KR"/>
              <a:t>2020</a:t>
            </a:r>
            <a:r>
              <a:rPr lang="ko-KR" altLang="en-US"/>
              <a:t>에 대한 설명서가 있는 슬라이드 입니다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슬라이드에 대한 부가적인 설명이나 발표내용등 인쇄하여 볼수 있는 내용을 작성합니다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r>
              <a:rPr lang="ko-KR" altLang="en-US"/>
              <a:t>또는 다중 모니터에서 슬라이드 노트창을 사용자가 볼 수 있으므로 슬라이드 노트창에는 발표 내용을 입력하기도 합니다</a:t>
            </a:r>
            <a:r>
              <a:rPr lang="en-US" altLang="ko-KR"/>
              <a:t>.</a:t>
            </a:r>
            <a:endParaRPr lang="en-US" altLang="ko-KR"/>
          </a:p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9F4262C-968C-4EE9-8164-CE16364706B3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8" y="2130425"/>
            <a:ext cx="103631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8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8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0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8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1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1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8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6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8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5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5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5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2020-02-01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8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8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8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Relationship Id="rId3" Type="http://schemas.openxmlformats.org/officeDocument/2006/relationships/audio" Target="../media/audio1.wav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1.xml"  /><Relationship Id="rId3" Type="http://schemas.openxmlformats.org/officeDocument/2006/relationships/audio" Target="../media/audio2.wav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.xml"  /><Relationship Id="rId2" Type="http://schemas.openxmlformats.org/officeDocument/2006/relationships/slideLayout" Target="../slideLayouts/slideLayout1.xml"  /><Relationship Id="rId3" Type="http://schemas.openxmlformats.org/officeDocument/2006/relationships/audio" Target="../media/audio3.wav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.xml"  /><Relationship Id="rId2" Type="http://schemas.openxmlformats.org/officeDocument/2006/relationships/slideLayout" Target="../slideLayouts/slideLayout1.xml"  /><Relationship Id="rId3" Type="http://schemas.openxmlformats.org/officeDocument/2006/relationships/audio" Target="../media/audio2.wav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직사각형 23"/>
          <p:cNvSpPr/>
          <p:nvPr/>
        </p:nvSpPr>
        <p:spPr>
          <a:xfrm>
            <a:off x="297394" y="422552"/>
            <a:ext cx="11652644" cy="1728192"/>
          </a:xfrm>
          <a:prstGeom prst="rect">
            <a:avLst/>
          </a:prstGeom>
          <a:solidFill>
            <a:srgbClr val="3796dc"/>
          </a:solidFill>
          <a:ln>
            <a:solidFill>
              <a:srgbClr val="3796dc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lstStyle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88" name=""/>
          <p:cNvSpPr/>
          <p:nvPr/>
        </p:nvSpPr>
        <p:spPr>
          <a:xfrm>
            <a:off x="297394" y="883181"/>
            <a:ext cx="11652645" cy="5478908"/>
          </a:xfrm>
          <a:custGeom>
            <a:avLst/>
            <a:gdLst>
              <a:gd name="connsiteX0" fmla="*/ 563577 w 11282222"/>
              <a:gd name="connsiteY0" fmla="*/ 650342 h 5478910"/>
              <a:gd name="connsiteX1" fmla="*/ -60 w 11282222"/>
              <a:gd name="connsiteY1" fmla="*/ 641793 h 5478910"/>
              <a:gd name="connsiteX2" fmla="*/ 0 w 11282222"/>
              <a:gd name="connsiteY2" fmla="*/ 631210 h 5478910"/>
              <a:gd name="connsiteX3" fmla="*/ 0 w 11282222"/>
              <a:gd name="connsiteY3" fmla="*/ 5478388 h 5478910"/>
              <a:gd name="connsiteX4" fmla="*/ 11282011 w 11282222"/>
              <a:gd name="connsiteY4" fmla="*/ 5478388 h 5478910"/>
              <a:gd name="connsiteX5" fmla="*/ 11282011 w 11282222"/>
              <a:gd name="connsiteY5" fmla="*/ 620580 h 5478910"/>
              <a:gd name="connsiteX6" fmla="*/ 1565963 w 11282222"/>
              <a:gd name="connsiteY6" fmla="*/ 620579 h 5478910"/>
              <a:gd name="connsiteX7" fmla="*/ 1782959 w 11282222"/>
              <a:gd name="connsiteY7" fmla="*/ 4760 h 5478910"/>
              <a:gd name="connsiteX8" fmla="*/ 563577 w 11282222"/>
              <a:gd name="connsiteY8" fmla="*/ 650342 h 547891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282222" h="5478910">
                <a:moveTo>
                  <a:pt x="563577" y="650342"/>
                </a:moveTo>
                <a:lnTo>
                  <a:pt x="-60" y="641793"/>
                </a:lnTo>
                <a:cubicBezTo>
                  <a:pt x="-56" y="641087"/>
                  <a:pt x="-3" y="631915"/>
                  <a:pt x="0" y="631210"/>
                </a:cubicBezTo>
                <a:lnTo>
                  <a:pt x="0" y="5478388"/>
                </a:lnTo>
                <a:lnTo>
                  <a:pt x="11282011" y="5478388"/>
                </a:lnTo>
                <a:lnTo>
                  <a:pt x="11282011" y="620580"/>
                </a:lnTo>
                <a:lnTo>
                  <a:pt x="1565963" y="620579"/>
                </a:lnTo>
                <a:lnTo>
                  <a:pt x="1782959" y="4760"/>
                </a:lnTo>
                <a:lnTo>
                  <a:pt x="563577" y="6503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3796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86" name="직사각형 26"/>
          <p:cNvSpPr/>
          <p:nvPr/>
        </p:nvSpPr>
        <p:spPr>
          <a:xfrm>
            <a:off x="428354" y="2179319"/>
            <a:ext cx="1415700" cy="10953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buClr>
                <a:srgbClr val="ff0000"/>
              </a:buClr>
              <a:buNone/>
              <a:defRPr/>
            </a:pPr>
            <a:r>
              <a:rPr lang="ko-KR" altLang="en-US" sz="3500" b="1">
                <a:solidFill>
                  <a:srgbClr val="14588a"/>
                </a:solidFill>
                <a:effectLst/>
                <a:latin typeface="한컴 고딕"/>
                <a:ea typeface="한컴 고딕"/>
              </a:rPr>
              <a:t>학습 효과</a:t>
            </a:r>
            <a:endParaRPr lang="ko-KR" altLang="en-US" sz="3500">
              <a:solidFill>
                <a:srgbClr val="14588a"/>
              </a:solidFill>
            </a:endParaRPr>
          </a:p>
        </p:txBody>
      </p:sp>
      <p:sp>
        <p:nvSpPr>
          <p:cNvPr id="87" name=""/>
          <p:cNvSpPr txBox="1"/>
          <p:nvPr/>
        </p:nvSpPr>
        <p:spPr>
          <a:xfrm>
            <a:off x="2323255" y="575874"/>
            <a:ext cx="3753695" cy="850971"/>
          </a:xfrm>
          <a:prstGeom prst="rect">
            <a:avLst/>
          </a:prstGeom>
          <a:noFill/>
          <a:ln>
            <a:solidFill>
              <a:srgbClr val="3796dc"/>
            </a:solidFill>
          </a:ln>
        </p:spPr>
        <p:txBody>
          <a:bodyPr vert="horz" wrap="square" lIns="91440" tIns="45720" rIns="91440" bIns="45720" anchor="t">
            <a:spAutoFit/>
          </a:bodyPr>
          <a:lstStyle/>
          <a:p>
            <a:pPr>
              <a:buClr>
                <a:srgbClr val="f6e3d1"/>
              </a:buClr>
              <a:buNone/>
              <a:defRPr/>
            </a:pPr>
            <a:r>
              <a:rPr lang="ko-KR" altLang="en-US" sz="5000">
                <a:solidFill>
                  <a:srgbClr val="ffff00"/>
                </a:solidFill>
                <a:effectLst/>
                <a:latin typeface="한컴 소망 B"/>
                <a:ea typeface="한컴 소망 B"/>
              </a:rPr>
              <a:t>표</a:t>
            </a:r>
            <a:r>
              <a:rPr lang="en-US" altLang="ko-KR" sz="5000">
                <a:solidFill>
                  <a:srgbClr val="ffff00"/>
                </a:solidFill>
                <a:effectLst/>
                <a:latin typeface="한컴 소망 B"/>
                <a:ea typeface="한컴 소망 B"/>
              </a:rPr>
              <a:t>&amp;</a:t>
            </a:r>
            <a:r>
              <a:rPr lang="ko-KR" altLang="en-US" sz="5000">
                <a:solidFill>
                  <a:srgbClr val="ffff00"/>
                </a:solidFill>
                <a:effectLst/>
                <a:latin typeface="한컴 소망 B"/>
                <a:ea typeface="한컴 소망 B"/>
              </a:rPr>
              <a:t>차트</a:t>
            </a:r>
            <a:endParaRPr lang="ko-KR" altLang="en-US" sz="5000">
              <a:solidFill>
                <a:srgbClr val="ffff00"/>
              </a:solidFill>
              <a:effectLst/>
              <a:latin typeface="한컴 소망 B"/>
              <a:ea typeface="한컴 소망 B"/>
            </a:endParaRPr>
          </a:p>
        </p:txBody>
      </p:sp>
      <p:sp>
        <p:nvSpPr>
          <p:cNvPr id="89" name=""/>
          <p:cNvSpPr txBox="1"/>
          <p:nvPr/>
        </p:nvSpPr>
        <p:spPr>
          <a:xfrm>
            <a:off x="2213814" y="2168425"/>
            <a:ext cx="9151194" cy="120152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135000"/>
              </a:lnSpc>
              <a:spcBef>
                <a:spcPts val="0"/>
              </a:spcBef>
              <a:buClr>
                <a:srgbClr val="f6e3d1"/>
              </a:buClr>
              <a:buNone/>
              <a:defRPr/>
            </a:pPr>
            <a:r>
              <a:rPr lang="ko-KR" altLang="en-US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한쇼에서 제공하는 표와 차트를 이용하여 슬라이드를 구성할 수 있다</a:t>
            </a:r>
            <a:r>
              <a:rPr lang="en-US" altLang="ko-KR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.</a:t>
            </a:r>
            <a:endParaRPr lang="en-US" altLang="ko-KR" b="1">
              <a:solidFill>
                <a:srgbClr val="3796dc"/>
              </a:solidFill>
              <a:effectLst/>
              <a:latin typeface="한컴 고딕"/>
              <a:ea typeface="한컴 고딕"/>
            </a:endParaRPr>
          </a:p>
          <a:p>
            <a:pPr>
              <a:lnSpc>
                <a:spcPct val="135000"/>
              </a:lnSpc>
              <a:spcBef>
                <a:spcPts val="0"/>
              </a:spcBef>
              <a:buClr>
                <a:srgbClr val="f6e3d1"/>
              </a:buClr>
              <a:buNone/>
              <a:defRPr/>
            </a:pPr>
            <a:r>
              <a:rPr lang="ko-KR" altLang="en-US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▶표</a:t>
            </a:r>
            <a:r>
              <a:rPr lang="en-US" altLang="ko-KR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:</a:t>
            </a:r>
            <a:r>
              <a:rPr lang="ko-KR" altLang="en-US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 </a:t>
            </a:r>
            <a:r>
              <a:rPr lang="ko-KR" altLang="en-US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복잡한 내용이나 수치자료를 일목요연하게 정리하고자 할 때는 표를 이용합니다.</a:t>
            </a:r>
            <a:endParaRPr lang="ko-KR" altLang="en-US" b="1">
              <a:solidFill>
                <a:srgbClr val="3796dc"/>
              </a:solidFill>
              <a:effectLst/>
              <a:latin typeface="한컴 고딕"/>
              <a:ea typeface="한컴 고딕"/>
            </a:endParaRPr>
          </a:p>
          <a:p>
            <a:pPr>
              <a:lnSpc>
                <a:spcPct val="135000"/>
              </a:lnSpc>
              <a:spcBef>
                <a:spcPts val="0"/>
              </a:spcBef>
              <a:buClr>
                <a:srgbClr val="f6e3d1"/>
              </a:buClr>
              <a:buNone/>
              <a:defRPr/>
            </a:pPr>
            <a:r>
              <a:rPr lang="ko-KR" altLang="en-US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▶</a:t>
            </a:r>
            <a:r>
              <a:rPr lang="ko-KR" altLang="en-US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차트</a:t>
            </a:r>
            <a:r>
              <a:rPr lang="en-US" altLang="ko-KR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:</a:t>
            </a:r>
            <a:r>
              <a:rPr lang="ko-KR" altLang="en-US" b="1">
                <a:solidFill>
                  <a:srgbClr val="3796dc"/>
                </a:solidFill>
                <a:effectLst/>
                <a:latin typeface="한컴 고딕"/>
                <a:ea typeface="한컴 고딕"/>
              </a:rPr>
              <a:t>  자료의 변화를 한눈에 알아보기 쉽게 데이터를 그래프 형식으로 만드는 기능입니다.</a:t>
            </a:r>
            <a:endParaRPr lang="ko-KR" altLang="en-US" b="1">
              <a:solidFill>
                <a:srgbClr val="1b70ae"/>
              </a:solidFill>
              <a:effectLst/>
              <a:latin typeface="한컴 고딕"/>
              <a:ea typeface="한컴 고딕"/>
            </a:endParaRPr>
          </a:p>
        </p:txBody>
      </p:sp>
      <p:sp>
        <p:nvSpPr>
          <p:cNvPr id="90" name=""/>
          <p:cNvSpPr/>
          <p:nvPr/>
        </p:nvSpPr>
        <p:spPr>
          <a:xfrm>
            <a:off x="1817384" y="2231826"/>
            <a:ext cx="108013" cy="995243"/>
          </a:xfrm>
          <a:prstGeom prst="rect">
            <a:avLst/>
          </a:prstGeom>
          <a:solidFill>
            <a:srgbClr val="4bc88c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rgbClr val="3796dc"/>
              </a:solidFill>
            </a:endParaRPr>
          </a:p>
        </p:txBody>
      </p:sp>
      <p:sp>
        <p:nvSpPr>
          <p:cNvPr id="91" name="직사각형 26"/>
          <p:cNvSpPr/>
          <p:nvPr/>
        </p:nvSpPr>
        <p:spPr>
          <a:xfrm>
            <a:off x="428354" y="3841711"/>
            <a:ext cx="1415700" cy="56645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ff0000"/>
              </a:buClr>
              <a:buNone/>
              <a:defRPr/>
            </a:pPr>
            <a:r>
              <a:rPr lang="ko-KR" altLang="en-US" sz="3500" b="1">
                <a:solidFill>
                  <a:srgbClr val="14588a"/>
                </a:solidFill>
                <a:effectLst/>
                <a:latin typeface="한컴 고딕"/>
                <a:ea typeface="한컴 고딕"/>
              </a:rPr>
              <a:t>크기</a:t>
            </a:r>
            <a:endParaRPr lang="ko-KR" altLang="en-US" sz="3500" b="1">
              <a:solidFill>
                <a:srgbClr val="14588a"/>
              </a:solidFill>
              <a:latin typeface="한컴 고딕"/>
              <a:ea typeface="한컴 고딕"/>
            </a:endParaRPr>
          </a:p>
        </p:txBody>
      </p:sp>
      <p:sp>
        <p:nvSpPr>
          <p:cNvPr id="92" name=""/>
          <p:cNvSpPr txBox="1"/>
          <p:nvPr/>
        </p:nvSpPr>
        <p:spPr>
          <a:xfrm>
            <a:off x="2213814" y="3894218"/>
            <a:ext cx="9151194" cy="361552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anchor="t">
            <a:spAutoFit/>
          </a:bodyPr>
          <a:lstStyle/>
          <a:p>
            <a:pPr>
              <a:buClr>
                <a:srgbClr val="f6e3d1"/>
              </a:buClr>
              <a:buNone/>
              <a:defRPr/>
            </a:pPr>
            <a:r>
              <a:rPr lang="en-US" altLang="ko-KR">
                <a:solidFill>
                  <a:srgbClr val="3796dc"/>
                </a:solidFill>
                <a:effectLst/>
                <a:latin typeface="고양덕양 B"/>
                <a:ea typeface="고양덕양 B"/>
              </a:rPr>
              <a:t>16:9</a:t>
            </a:r>
            <a:r>
              <a:rPr lang="ko-KR" altLang="en-US">
                <a:solidFill>
                  <a:srgbClr val="3796dc"/>
                </a:solidFill>
                <a:effectLst/>
                <a:latin typeface="고양덕양 B"/>
                <a:ea typeface="고양덕양 B"/>
              </a:rPr>
              <a:t> 슬라이드 디자인 </a:t>
            </a:r>
            <a:r>
              <a:rPr lang="en-US" altLang="ko-KR">
                <a:solidFill>
                  <a:srgbClr val="3796dc"/>
                </a:solidFill>
                <a:effectLst/>
                <a:latin typeface="고양덕양 B"/>
                <a:ea typeface="고양덕양 B"/>
              </a:rPr>
              <a:t>(F7</a:t>
            </a:r>
            <a:r>
              <a:rPr lang="ko-KR" altLang="en-US">
                <a:solidFill>
                  <a:srgbClr val="3796dc"/>
                </a:solidFill>
                <a:effectLst/>
                <a:latin typeface="고양덕양 B"/>
                <a:ea typeface="고양덕양 B"/>
              </a:rPr>
              <a:t> 쪽설정 으로 확인</a:t>
            </a:r>
            <a:r>
              <a:rPr lang="en-US" altLang="ko-KR">
                <a:solidFill>
                  <a:srgbClr val="3796dc"/>
                </a:solidFill>
                <a:effectLst/>
                <a:latin typeface="고양덕양 B"/>
                <a:ea typeface="고양덕양 B"/>
              </a:rPr>
              <a:t>)</a:t>
            </a:r>
            <a:endParaRPr lang="en-US" altLang="ko-KR" b="1">
              <a:solidFill>
                <a:srgbClr val="3796dc"/>
              </a:solidFill>
              <a:effectLst/>
              <a:ea typeface="한컴 고딕"/>
            </a:endParaRPr>
          </a:p>
        </p:txBody>
      </p:sp>
      <p:sp>
        <p:nvSpPr>
          <p:cNvPr id="93" name=""/>
          <p:cNvSpPr/>
          <p:nvPr/>
        </p:nvSpPr>
        <p:spPr>
          <a:xfrm>
            <a:off x="1817383" y="3884693"/>
            <a:ext cx="108013" cy="538995"/>
          </a:xfrm>
          <a:prstGeom prst="rect">
            <a:avLst/>
          </a:prstGeom>
          <a:solidFill>
            <a:srgbClr val="4bc88c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rgbClr val="3796dc"/>
              </a:solidFill>
            </a:endParaRPr>
          </a:p>
        </p:txBody>
      </p:sp>
      <p:sp>
        <p:nvSpPr>
          <p:cNvPr id="94" name="직사각형 26"/>
          <p:cNvSpPr/>
          <p:nvPr/>
        </p:nvSpPr>
        <p:spPr>
          <a:xfrm>
            <a:off x="405495" y="5027043"/>
            <a:ext cx="1415700" cy="5622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ff0000"/>
              </a:buClr>
              <a:buNone/>
              <a:defRPr/>
            </a:pPr>
            <a:r>
              <a:rPr lang="ko-KR" altLang="en-US" sz="3500" b="1">
                <a:solidFill>
                  <a:srgbClr val="14588a"/>
                </a:solidFill>
                <a:effectLst/>
                <a:latin typeface="한컴 고딕"/>
                <a:ea typeface="한컴 고딕"/>
              </a:rPr>
              <a:t>메뉴</a:t>
            </a:r>
            <a:endParaRPr lang="ko-KR" altLang="en-US" sz="3500" b="1">
              <a:solidFill>
                <a:srgbClr val="14588a"/>
              </a:solidFill>
              <a:effectLst/>
              <a:ea typeface="한컴 고딕"/>
            </a:endParaRPr>
          </a:p>
        </p:txBody>
      </p:sp>
      <p:sp>
        <p:nvSpPr>
          <p:cNvPr id="95" name=""/>
          <p:cNvSpPr txBox="1"/>
          <p:nvPr/>
        </p:nvSpPr>
        <p:spPr>
          <a:xfrm>
            <a:off x="2213814" y="5079550"/>
            <a:ext cx="9151194" cy="462095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135000"/>
              </a:lnSpc>
              <a:spcBef>
                <a:spcPts val="0"/>
              </a:spcBef>
              <a:buClr>
                <a:srgbClr val="f6e3d1"/>
              </a:buClr>
              <a:buNone/>
              <a:defRPr/>
            </a:pP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[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입력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]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 탭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표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,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   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[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입력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]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 탭</a:t>
            </a:r>
            <a:r>
              <a:rPr lang="en-US" altLang="ko-KR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b="1">
                <a:solidFill>
                  <a:srgbClr val="1b70ae"/>
                </a:solidFill>
                <a:effectLst/>
                <a:latin typeface="한컴 고딕"/>
                <a:ea typeface="한컴 고딕"/>
              </a:rPr>
              <a:t>차트</a:t>
            </a:r>
            <a:endParaRPr lang="en-US" altLang="ko-KR">
              <a:solidFill>
                <a:srgbClr val="3796dc"/>
              </a:solidFill>
              <a:effectLst/>
              <a:latin typeface="고양덕양 B"/>
              <a:ea typeface="고양덕양 B"/>
            </a:endParaRPr>
          </a:p>
        </p:txBody>
      </p:sp>
      <p:sp>
        <p:nvSpPr>
          <p:cNvPr id="96" name=""/>
          <p:cNvSpPr/>
          <p:nvPr/>
        </p:nvSpPr>
        <p:spPr>
          <a:xfrm>
            <a:off x="1794526" y="5050976"/>
            <a:ext cx="108013" cy="538995"/>
          </a:xfrm>
          <a:prstGeom prst="rect">
            <a:avLst/>
          </a:prstGeom>
          <a:solidFill>
            <a:srgbClr val="4bc88c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>
              <a:solidFill>
                <a:srgbClr val="3796dc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sndAc>
          <p:stSnd>
            <p:snd r:embed="rId3" name="Drum Sound2.wav" builtIn="1"/>
          </p:stSnd>
        </p:sndAc>
      </p:transition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"/>
          <p:cNvSpPr txBox="1"/>
          <p:nvPr/>
        </p:nvSpPr>
        <p:spPr>
          <a:xfrm>
            <a:off x="9204360" y="0"/>
            <a:ext cx="2552665" cy="1187446"/>
          </a:xfrm>
          <a:prstGeom prst="rect">
            <a:avLst/>
          </a:prstGeom>
          <a:solidFill>
            <a:srgbClr val="a62c16"/>
          </a:solidFill>
          <a:ln>
            <a:solidFill>
              <a:srgbClr val="ebdef1"/>
            </a:solidFill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lt1"/>
                </a:solidFill>
                <a:effectLst/>
                <a:latin typeface="HY견고딕"/>
                <a:ea typeface="HY견고딕"/>
              </a:rPr>
              <a:t>한쇼</a:t>
            </a:r>
            <a:r>
              <a:rPr lang="en-US" altLang="ko-KR">
                <a:solidFill>
                  <a:schemeClr val="lt1"/>
                </a:solidFill>
                <a:effectLst/>
                <a:latin typeface="HY견고딕"/>
                <a:ea typeface="HY견고딕"/>
              </a:rPr>
              <a:t>2020</a:t>
            </a:r>
            <a:endParaRPr lang="en-US" altLang="ko-KR">
              <a:solidFill>
                <a:schemeClr val="lt1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기본기 다지기</a:t>
            </a:r>
            <a:endParaRPr lang="ko-KR" altLang="en-US">
              <a:solidFill>
                <a:srgbClr val="fdf7e6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 </a:t>
            </a:r>
            <a:r>
              <a:rPr lang="ko-KR" altLang="en-US" sz="3000">
                <a:solidFill>
                  <a:srgbClr val="f9e7b4"/>
                </a:solidFill>
                <a:effectLst/>
                <a:latin typeface="HY견고딕"/>
                <a:ea typeface="HY견고딕"/>
              </a:rPr>
              <a:t>표</a:t>
            </a:r>
            <a:endParaRPr lang="ko-KR" altLang="en-US" sz="3000">
              <a:solidFill>
                <a:srgbClr val="f9e7b4"/>
              </a:solidFill>
              <a:effectLst/>
              <a:latin typeface="HY견고딕"/>
              <a:ea typeface="HY견고딕"/>
            </a:endParaRPr>
          </a:p>
        </p:txBody>
      </p:sp>
      <p:sp>
        <p:nvSpPr>
          <p:cNvPr id="72" name=""/>
          <p:cNvSpPr txBox="1"/>
          <p:nvPr/>
        </p:nvSpPr>
        <p:spPr>
          <a:xfrm>
            <a:off x="1166137" y="293048"/>
            <a:ext cx="6211549" cy="638497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표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[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입력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-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표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]</a:t>
            </a:r>
            <a:endParaRPr lang="en-US" altLang="ko-KR" sz="4000" b="1">
              <a:solidFill>
                <a:srgbClr val="7b7b7b"/>
              </a:solidFill>
              <a:latin typeface="한컴 고딕"/>
              <a:ea typeface="한컴 고딕"/>
            </a:endParaRPr>
          </a:p>
        </p:txBody>
      </p:sp>
      <p:sp>
        <p:nvSpPr>
          <p:cNvPr id="73" name=""/>
          <p:cNvSpPr/>
          <p:nvPr/>
        </p:nvSpPr>
        <p:spPr>
          <a:xfrm>
            <a:off x="418791" y="226373"/>
            <a:ext cx="747346" cy="718654"/>
          </a:xfrm>
          <a:prstGeom prst="rect">
            <a:avLst/>
          </a:prstGeom>
          <a:solidFill>
            <a:srgbClr val="a62c16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100" b="1">
                <a:latin typeface="Arial"/>
                <a:cs typeface="Arial"/>
              </a:rPr>
              <a:t>01</a:t>
            </a:r>
            <a:endParaRPr lang="en-US" altLang="ko-KR" sz="3100" b="1">
              <a:latin typeface="Arial"/>
              <a:cs typeface="Arial"/>
            </a:endParaRPr>
          </a:p>
        </p:txBody>
      </p:sp>
      <p:sp>
        <p:nvSpPr>
          <p:cNvPr id="74" name="내용 개체 틀 2"/>
          <p:cNvSpPr>
            <a:spLocks noGrp="1"/>
          </p:cNvSpPr>
          <p:nvPr/>
        </p:nvSpPr>
        <p:spPr>
          <a:xfrm>
            <a:off x="418790" y="1535430"/>
            <a:ext cx="6958896" cy="510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spAutoFit/>
          </a:bodyPr>
          <a:lstStyle/>
          <a:p>
            <a:pPr defTabSz="914400">
              <a:lnSpc>
                <a:spcPct val="160000"/>
              </a:lnSpc>
              <a:buClr>
                <a:srgbClr val="7b7b7b"/>
              </a:buClr>
              <a:buNone/>
              <a:defRPr/>
            </a:pPr>
            <a:r>
              <a:rPr lang="ko-KR" altLang="en-US" sz="1700" b="1">
                <a:solidFill>
                  <a:srgbClr val="7b7b7b"/>
                </a:solidFill>
                <a:effectLst/>
                <a:latin typeface="한컴 고딕"/>
                <a:ea typeface="한컴 고딕"/>
              </a:rPr>
              <a:t>▶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복합몰 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‘ABZ’ 2017~2020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전국 매장별 매출 현황표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(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단위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: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천만원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)</a:t>
            </a:r>
            <a:endParaRPr lang="en-US" altLang="ko-KR" sz="1700" b="1">
              <a:solidFill>
                <a:srgbClr val="363232"/>
              </a:solidFill>
              <a:effectLst/>
              <a:latin typeface="한컴 고딕"/>
              <a:ea typeface="한컴 고딕"/>
            </a:endParaRPr>
          </a:p>
        </p:txBody>
      </p:sp>
      <p:graphicFrame>
        <p:nvGraphicFramePr>
          <p:cNvPr id="79" name=""/>
          <p:cNvGraphicFramePr>
            <a:graphicFrameLocks noGrp="1"/>
          </p:cNvGraphicFramePr>
          <p:nvPr/>
        </p:nvGraphicFramePr>
        <p:xfrm>
          <a:off x="631265" y="2045969"/>
          <a:ext cx="11125759" cy="4157840"/>
        </p:xfrm>
        <a:graphic>
          <a:graphicData uri="http://schemas.openxmlformats.org/drawingml/2006/table">
            <a:tbl>
              <a:tblPr>
                <a:effectLst>
                  <a:outerShdw blurRad="76200" dist="76200" dir="2700000" algn="ctr" rotWithShape="0">
                    <a:srgbClr val="000000">
                      <a:alpha val="50000"/>
                    </a:srgbClr>
                  </a:outerShdw>
                </a:effectLst>
                <a:tableStyleId>{E1AC179A-AAE8-4965-B83C-04088BF44C00}</a:tableStyleId>
              </a:tblPr>
              <a:tblGrid>
                <a:gridCol w="1854100"/>
                <a:gridCol w="1433879"/>
                <a:gridCol w="1959445"/>
                <a:gridCol w="1959445"/>
                <a:gridCol w="1959445"/>
                <a:gridCol w="1959445"/>
              </a:tblGrid>
              <a:tr h="1430340"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분야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 spc="0">
                          <a:ea typeface="한컴 고딕"/>
                        </a:rPr>
                        <a:t>세부분야</a:t>
                      </a:r>
                      <a:endParaRPr lang="ko-KR" altLang="en-US" sz="3000" spc="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2017</a:t>
                      </a:r>
                      <a:r>
                        <a:rPr lang="ko-KR" altLang="en-US" sz="3000">
                          <a:ea typeface="한컴 고딕"/>
                        </a:rPr>
                        <a:t>년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2018</a:t>
                      </a:r>
                      <a:r>
                        <a:rPr lang="ko-KR" altLang="en-US" sz="3000">
                          <a:ea typeface="한컴 고딕"/>
                        </a:rPr>
                        <a:t>년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2019</a:t>
                      </a:r>
                      <a:r>
                        <a:rPr lang="ko-KR" altLang="en-US" sz="3000">
                          <a:ea typeface="한컴 고딕"/>
                        </a:rPr>
                        <a:t>년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2020</a:t>
                      </a:r>
                      <a:r>
                        <a:rPr lang="ko-KR" altLang="en-US" sz="3000">
                          <a:ea typeface="한컴 고딕"/>
                        </a:rPr>
                        <a:t>년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681875">
                <a:tc rowSpan="2"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의류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스포츠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20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15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30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19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681875">
                <a:tc vMerge="1"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아동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15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7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12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12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681875">
                <a:tc rowSpan="2"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반려동물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반려견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10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12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14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15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lt1"/>
                    </a:solidFill>
                  </a:tcPr>
                </a:tc>
              </a:tr>
              <a:tr h="681875">
                <a:tc vMerge="1">
                  <a:txBody>
                    <a:bodyPr vert="horz" wrap="square" lIns="91440" tIns="45720" rIns="91440" bIns="45720" anchor="t" anchorCtr="0">
                      <a:spAutoFit/>
                    </a:bodyPr>
                    <a:p>
                      <a:pPr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sz="3000">
                          <a:ea typeface="한컴 고딕"/>
                        </a:rPr>
                        <a:t>반려묘</a:t>
                      </a:r>
                      <a:endParaRPr lang="ko-KR" altLang="en-US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3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7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9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 vert="horz" wrap="square" lIns="0" tIns="0" rIns="0" bIns="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en-US" altLang="ko-KR" sz="3000">
                          <a:ea typeface="한컴 고딕"/>
                        </a:rPr>
                        <a:t>10</a:t>
                      </a:r>
                      <a:endParaRPr lang="en-US" altLang="ko-KR" sz="3000">
                        <a:ea typeface="한컴 고딕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T w="3175" cap="flat" cmpd="sng" algn="ctr">
                      <a:solidFill>
                        <a:srgbClr val="808080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82" name=""/>
          <p:cNvSpPr/>
          <p:nvPr/>
        </p:nvSpPr>
        <p:spPr>
          <a:xfrm>
            <a:off x="631265" y="3429000"/>
            <a:ext cx="11125758" cy="144976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sndAc>
          <p:stSnd>
            <p:snd r:embed="rId3" name="Drum Sound2.wav" builtIn="1"/>
          </p:stSnd>
        </p:sndAc>
      </p:transition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"/>
          <p:cNvSpPr txBox="1"/>
          <p:nvPr/>
        </p:nvSpPr>
        <p:spPr>
          <a:xfrm>
            <a:off x="9204360" y="0"/>
            <a:ext cx="2552665" cy="1187446"/>
          </a:xfrm>
          <a:prstGeom prst="rect">
            <a:avLst/>
          </a:prstGeom>
          <a:solidFill>
            <a:srgbClr val="a62c16"/>
          </a:solidFill>
          <a:ln>
            <a:solidFill>
              <a:srgbClr val="ebdef1"/>
            </a:solidFill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lt1"/>
                </a:solidFill>
                <a:effectLst/>
                <a:latin typeface="HY견고딕"/>
                <a:ea typeface="HY견고딕"/>
              </a:rPr>
              <a:t>한쇼</a:t>
            </a:r>
            <a:r>
              <a:rPr lang="en-US" altLang="ko-KR">
                <a:solidFill>
                  <a:schemeClr val="lt1"/>
                </a:solidFill>
                <a:effectLst/>
                <a:latin typeface="HY견고딕"/>
                <a:ea typeface="HY견고딕"/>
              </a:rPr>
              <a:t>2020</a:t>
            </a:r>
            <a:endParaRPr lang="en-US" altLang="ko-KR">
              <a:solidFill>
                <a:schemeClr val="lt1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기본기 다지기</a:t>
            </a:r>
            <a:endParaRPr lang="ko-KR" altLang="en-US">
              <a:solidFill>
                <a:srgbClr val="fdf7e6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 </a:t>
            </a:r>
            <a:r>
              <a:rPr lang="ko-KR" altLang="en-US" sz="3000">
                <a:solidFill>
                  <a:srgbClr val="f9e7b4"/>
                </a:solidFill>
                <a:effectLst/>
                <a:latin typeface="HY견고딕"/>
                <a:ea typeface="HY견고딕"/>
              </a:rPr>
              <a:t>표</a:t>
            </a:r>
            <a:endParaRPr lang="ko-KR" altLang="en-US" sz="3000">
              <a:solidFill>
                <a:srgbClr val="f9e7b4"/>
              </a:solidFill>
              <a:effectLst/>
              <a:latin typeface="HY견고딕"/>
              <a:ea typeface="HY견고딕"/>
            </a:endParaRPr>
          </a:p>
        </p:txBody>
      </p:sp>
      <p:sp>
        <p:nvSpPr>
          <p:cNvPr id="72" name=""/>
          <p:cNvSpPr txBox="1"/>
          <p:nvPr/>
        </p:nvSpPr>
        <p:spPr>
          <a:xfrm>
            <a:off x="1166137" y="293048"/>
            <a:ext cx="6211549" cy="638497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표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[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입력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-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표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]</a:t>
            </a:r>
            <a:endParaRPr lang="en-US" altLang="ko-KR" sz="4000" b="1">
              <a:solidFill>
                <a:srgbClr val="7b7b7b"/>
              </a:solidFill>
              <a:latin typeface="한컴 고딕"/>
              <a:ea typeface="한컴 고딕"/>
            </a:endParaRPr>
          </a:p>
        </p:txBody>
      </p:sp>
      <p:sp>
        <p:nvSpPr>
          <p:cNvPr id="73" name=""/>
          <p:cNvSpPr/>
          <p:nvPr/>
        </p:nvSpPr>
        <p:spPr>
          <a:xfrm>
            <a:off x="418791" y="226373"/>
            <a:ext cx="747346" cy="718654"/>
          </a:xfrm>
          <a:prstGeom prst="rect">
            <a:avLst/>
          </a:prstGeom>
          <a:solidFill>
            <a:srgbClr val="a62c16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100" b="1">
                <a:latin typeface="Arial"/>
                <a:cs typeface="Arial"/>
              </a:rPr>
              <a:t>01</a:t>
            </a:r>
            <a:endParaRPr lang="en-US" altLang="ko-KR" sz="3100" b="1">
              <a:latin typeface="Arial"/>
              <a:cs typeface="Arial"/>
            </a:endParaRPr>
          </a:p>
        </p:txBody>
      </p:sp>
      <p:sp>
        <p:nvSpPr>
          <p:cNvPr id="74" name="내용 개체 틀 2"/>
          <p:cNvSpPr>
            <a:spLocks noGrp="1"/>
          </p:cNvSpPr>
          <p:nvPr/>
        </p:nvSpPr>
        <p:spPr>
          <a:xfrm>
            <a:off x="418791" y="1506855"/>
            <a:ext cx="4306543" cy="510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spAutoFit/>
          </a:bodyPr>
          <a:lstStyle/>
          <a:p>
            <a:pPr defTabSz="914400">
              <a:lnSpc>
                <a:spcPct val="160000"/>
              </a:lnSpc>
              <a:buClr>
                <a:srgbClr val="7b7b7b"/>
              </a:buClr>
              <a:buNone/>
              <a:defRPr/>
            </a:pPr>
            <a:r>
              <a:rPr lang="ko-KR" altLang="en-US" sz="1700" b="1">
                <a:solidFill>
                  <a:srgbClr val="7b7b7b"/>
                </a:solidFill>
                <a:effectLst/>
                <a:latin typeface="한컴 고딕"/>
                <a:ea typeface="한컴 고딕"/>
              </a:rPr>
              <a:t>▶ 식품영양소를 색깔별 식품과 기능</a:t>
            </a:r>
            <a:endParaRPr lang="ko-KR" altLang="en-US" sz="1700" b="1">
              <a:solidFill>
                <a:srgbClr val="7b7b7b"/>
              </a:solidFill>
              <a:effectLst/>
              <a:latin typeface="한컴 고딕"/>
              <a:ea typeface="한컴 고딕"/>
            </a:endParaRPr>
          </a:p>
        </p:txBody>
      </p:sp>
      <p:graphicFrame>
        <p:nvGraphicFramePr>
          <p:cNvPr id="75" name=""/>
          <p:cNvGraphicFramePr>
            <a:graphicFrameLocks noGrp="1"/>
          </p:cNvGraphicFramePr>
          <p:nvPr/>
        </p:nvGraphicFramePr>
        <p:xfrm>
          <a:off x="792464" y="2017395"/>
          <a:ext cx="10964561" cy="3683748"/>
        </p:xfrm>
        <a:graphic>
          <a:graphicData uri="http://schemas.openxmlformats.org/drawingml/2006/table">
            <a:tbl>
              <a:tblPr firstRow="1" bandRow="1">
                <a:tableStyleId>{76450435-6131-4BA9-BD02-603D08AFE7CB}</a:tableStyleId>
              </a:tblPr>
              <a:tblGrid>
                <a:gridCol w="1017935"/>
                <a:gridCol w="3403137"/>
                <a:gridCol w="6543489"/>
              </a:tblGrid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 b="0">
                          <a:solidFill>
                            <a:schemeClr val="lt1"/>
                          </a:solidFill>
                          <a:latin typeface="HY헤드라인M"/>
                          <a:ea typeface="HY헤드라인M"/>
                        </a:rPr>
                        <a:t>색상</a:t>
                      </a:r>
                      <a:endParaRPr lang="ko-KR" altLang="en-US" b="0">
                        <a:solidFill>
                          <a:schemeClr val="lt1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latin typeface="한컴 고딕"/>
                          <a:ea typeface="한컴 고딕"/>
                        </a:rPr>
                        <a:t>대표식품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ea typeface="한컴 고딕"/>
                        </a:rPr>
                        <a:t>대표 영양소 및 기능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</a:tr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solidFill>
                            <a:srgbClr val="ff6600"/>
                          </a:solidFill>
                          <a:latin typeface="HY헤드라인M"/>
                          <a:ea typeface="HY헤드라인M"/>
                        </a:rPr>
                        <a:t>빨간색</a:t>
                      </a:r>
                      <a:endParaRPr lang="ko-KR" altLang="en-US">
                        <a:solidFill>
                          <a:srgbClr val="ff6600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latin typeface="한컴 고딕"/>
                          <a:ea typeface="한컴 고딕"/>
                        </a:rPr>
                        <a:t>사과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토마토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딸기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수박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석류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ea typeface="한컴 고딕"/>
                        </a:rPr>
                        <a:t>라코페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전립선건강</a:t>
                      </a:r>
                      <a:r>
                        <a:rPr lang="en-US" altLang="ko-KR">
                          <a:ea typeface="한컴 고딕"/>
                        </a:rPr>
                        <a:t>),</a:t>
                      </a:r>
                      <a:r>
                        <a:rPr lang="ko-KR" altLang="en-US">
                          <a:ea typeface="한컴 고딕"/>
                        </a:rPr>
                        <a:t> 엘라그산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혈관건강</a:t>
                      </a:r>
                      <a:r>
                        <a:rPr lang="en-US" altLang="ko-KR">
                          <a:ea typeface="한컴 고딕"/>
                        </a:rPr>
                        <a:t>)</a:t>
                      </a:r>
                      <a:endParaRPr lang="en-US" altLang="ko-KR">
                        <a:ea typeface="한컴 고딕"/>
                      </a:endParaRPr>
                    </a:p>
                  </a:txBody>
                  <a:tcPr marL="91440" marR="91440" anchor="ctr"/>
                </a:tc>
              </a:tr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solidFill>
                            <a:srgbClr val="008000"/>
                          </a:solidFill>
                          <a:latin typeface="HY헤드라인M"/>
                          <a:ea typeface="HY헤드라인M"/>
                        </a:rPr>
                        <a:t>초록색</a:t>
                      </a:r>
                      <a:endParaRPr lang="ko-KR" altLang="en-US">
                        <a:solidFill>
                          <a:srgbClr val="008000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latin typeface="한컴 고딕"/>
                          <a:ea typeface="한컴 고딕"/>
                        </a:rPr>
                        <a:t>쪽파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시금치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양배추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브로콜리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ea typeface="한컴 고딕"/>
                        </a:rPr>
                        <a:t>셀포라판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암예방</a:t>
                      </a:r>
                      <a:r>
                        <a:rPr lang="en-US" altLang="ko-KR">
                          <a:ea typeface="한컴 고딕"/>
                        </a:rPr>
                        <a:t>),</a:t>
                      </a:r>
                      <a:r>
                        <a:rPr lang="ko-KR" altLang="en-US">
                          <a:ea typeface="한컴 고딕"/>
                        </a:rPr>
                        <a:t> 치아산탄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눈건강</a:t>
                      </a:r>
                      <a:r>
                        <a:rPr lang="en-US" altLang="ko-KR">
                          <a:ea typeface="한컴 고딕"/>
                        </a:rPr>
                        <a:t>),</a:t>
                      </a:r>
                      <a:r>
                        <a:rPr lang="ko-KR" altLang="en-US">
                          <a:ea typeface="한컴 고딕"/>
                        </a:rPr>
                        <a:t> 루테안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눈겅간</a:t>
                      </a:r>
                      <a:r>
                        <a:rPr lang="en-US" altLang="ko-KR">
                          <a:ea typeface="한컴 고딕"/>
                        </a:rPr>
                        <a:t>)</a:t>
                      </a:r>
                      <a:endParaRPr lang="en-US" altLang="ko-KR">
                        <a:ea typeface="한컴 고딕"/>
                      </a:endParaRPr>
                    </a:p>
                  </a:txBody>
                  <a:tcPr marL="91440" marR="91440" anchor="ctr"/>
                </a:tc>
              </a:tr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solidFill>
                            <a:srgbClr val="ffff00"/>
                          </a:solidFill>
                          <a:latin typeface="HY헤드라인M"/>
                          <a:ea typeface="HY헤드라인M"/>
                        </a:rPr>
                        <a:t>노란색</a:t>
                      </a:r>
                      <a:endParaRPr lang="ko-KR" altLang="en-US">
                        <a:solidFill>
                          <a:srgbClr val="ffff00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latin typeface="한컴 고딕"/>
                          <a:ea typeface="한컴 고딕"/>
                        </a:rPr>
                        <a:t>호박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당근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고구마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오렌지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ea typeface="한컴 고딕"/>
                        </a:rPr>
                        <a:t>베타카로틴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비타민</a:t>
                      </a:r>
                      <a:r>
                        <a:rPr lang="en-US" altLang="ko-KR">
                          <a:ea typeface="한컴 고딕"/>
                        </a:rPr>
                        <a:t>A</a:t>
                      </a:r>
                      <a:r>
                        <a:rPr lang="ko-KR" altLang="en-US">
                          <a:ea typeface="한컴 고딕"/>
                        </a:rPr>
                        <a:t>공급</a:t>
                      </a:r>
                      <a:r>
                        <a:rPr lang="en-US" altLang="ko-KR">
                          <a:ea typeface="한컴 고딕"/>
                        </a:rPr>
                        <a:t>,</a:t>
                      </a:r>
                      <a:r>
                        <a:rPr lang="ko-KR" altLang="en-US">
                          <a:ea typeface="한컴 고딕"/>
                        </a:rPr>
                        <a:t> 눈건강</a:t>
                      </a:r>
                      <a:r>
                        <a:rPr lang="en-US" altLang="ko-KR">
                          <a:ea typeface="한컴 고딕"/>
                        </a:rPr>
                        <a:t>,</a:t>
                      </a:r>
                      <a:r>
                        <a:rPr lang="ko-KR" altLang="en-US">
                          <a:ea typeface="한컴 고딕"/>
                        </a:rPr>
                        <a:t> 암예방</a:t>
                      </a:r>
                      <a:r>
                        <a:rPr lang="en-US" altLang="ko-KR">
                          <a:ea typeface="한컴 고딕"/>
                        </a:rPr>
                        <a:t>)</a:t>
                      </a:r>
                      <a:endParaRPr lang="en-US" altLang="ko-KR">
                        <a:ea typeface="한컴 고딕"/>
                      </a:endParaRPr>
                    </a:p>
                  </a:txBody>
                  <a:tcPr marL="91440" marR="91440" anchor="ctr"/>
                </a:tc>
              </a:tr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solidFill>
                            <a:schemeClr val="lt1"/>
                          </a:solidFill>
                          <a:latin typeface="HY헤드라인M"/>
                          <a:ea typeface="HY헤드라인M"/>
                        </a:rPr>
                        <a:t>흰색</a:t>
                      </a:r>
                      <a:endParaRPr lang="ko-KR" altLang="en-US">
                        <a:solidFill>
                          <a:schemeClr val="lt1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latin typeface="한컴 고딕"/>
                          <a:ea typeface="한컴 고딕"/>
                        </a:rPr>
                        <a:t>배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양파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무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마늘</a:t>
                      </a:r>
                      <a:r>
                        <a:rPr lang="en-US" altLang="ko-KR">
                          <a:latin typeface="한컴 고딕"/>
                          <a:ea typeface="한컴 고딕"/>
                        </a:rPr>
                        <a:t>,</a:t>
                      </a:r>
                      <a:r>
                        <a:rPr lang="ko-KR" altLang="en-US">
                          <a:latin typeface="한컴 고딕"/>
                          <a:ea typeface="한컴 고딕"/>
                        </a:rPr>
                        <a:t> 버섯</a:t>
                      </a:r>
                      <a:endParaRPr lang="ko-KR" altLang="en-US">
                        <a:ea typeface="한컴 고딕"/>
                      </a:endParaRPr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>
                          <a:ea typeface="한컴 고딕"/>
                        </a:rPr>
                        <a:t>일라신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혈관 건강</a:t>
                      </a:r>
                      <a:r>
                        <a:rPr lang="en-US" altLang="ko-KR">
                          <a:ea typeface="한컴 고딕"/>
                        </a:rPr>
                        <a:t>),</a:t>
                      </a:r>
                      <a:r>
                        <a:rPr lang="ko-KR" altLang="en-US">
                          <a:ea typeface="한컴 고딕"/>
                        </a:rPr>
                        <a:t> 케르세틴</a:t>
                      </a:r>
                      <a:r>
                        <a:rPr lang="en-US" altLang="ko-KR">
                          <a:ea typeface="한컴 고딕"/>
                        </a:rPr>
                        <a:t>(</a:t>
                      </a:r>
                      <a:r>
                        <a:rPr lang="ko-KR" altLang="en-US">
                          <a:ea typeface="한컴 고딕"/>
                        </a:rPr>
                        <a:t>혈관 건강</a:t>
                      </a:r>
                      <a:r>
                        <a:rPr lang="en-US" altLang="ko-KR">
                          <a:ea typeface="한컴 고딕"/>
                        </a:rPr>
                        <a:t>)</a:t>
                      </a:r>
                      <a:endParaRPr lang="en-US" altLang="ko-KR">
                        <a:ea typeface="한컴 고딕"/>
                      </a:endParaRPr>
                    </a:p>
                  </a:txBody>
                  <a:tcPr marL="91440" marR="91440" anchor="ctr"/>
                </a:tc>
              </a:tr>
              <a:tr h="613958"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 algn="ctr">
                        <a:defRPr/>
                      </a:pPr>
                      <a:r>
                        <a:rPr lang="ko-KR" altLang="en-US">
                          <a:solidFill>
                            <a:srgbClr val="fbbefb"/>
                          </a:solidFill>
                          <a:latin typeface="HY헤드라인M"/>
                          <a:ea typeface="HY헤드라인M"/>
                        </a:rPr>
                        <a:t>보라색</a:t>
                      </a:r>
                      <a:endParaRPr lang="ko-KR" altLang="en-US">
                        <a:solidFill>
                          <a:srgbClr val="fbbefb"/>
                        </a:solidFill>
                        <a:latin typeface="HY헤드라인M"/>
                        <a:ea typeface="HY헤드라인M"/>
                      </a:endParaRPr>
                    </a:p>
                  </a:txBody>
                  <a:tcPr marL="91440" marR="91440" anchor="ctr">
                    <a:solidFill>
                      <a:schemeClr val="dk1"/>
                    </a:solidFill>
                  </a:tcPr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/>
                        <a:t>포토</a:t>
                      </a:r>
                      <a:r>
                        <a:rPr lang="en-US" altLang="ko-KR"/>
                        <a:t>,</a:t>
                      </a:r>
                      <a:r>
                        <a:rPr lang="ko-KR" altLang="en-US"/>
                        <a:t> 블루베리</a:t>
                      </a:r>
                      <a:r>
                        <a:rPr lang="en-US" altLang="ko-KR"/>
                        <a:t>,</a:t>
                      </a:r>
                      <a:r>
                        <a:rPr lang="ko-KR" altLang="en-US"/>
                        <a:t> 가지</a:t>
                      </a:r>
                      <a:endParaRPr lang="ko-KR" altLang="en-US"/>
                    </a:p>
                  </a:txBody>
                  <a:tcPr marL="91440" marR="91440" anchor="ctr"/>
                </a:tc>
                <a:tc>
                  <a:txBody>
                    <a:bodyPr vert="horz" wrap="square" lIns="91440" tIns="45720" rIns="91440" bIns="45720" anchor="ctr" anchorCtr="0">
                      <a:spAutoFit/>
                    </a:bodyPr>
                    <a:p>
                      <a:pPr>
                        <a:defRPr/>
                      </a:pPr>
                      <a:r>
                        <a:rPr lang="ko-KR" altLang="en-US"/>
                        <a:t>안토시안</a:t>
                      </a:r>
                      <a:r>
                        <a:rPr lang="en-US" altLang="ko-KR"/>
                        <a:t>(</a:t>
                      </a:r>
                      <a:r>
                        <a:rPr lang="ko-KR" altLang="en-US"/>
                        <a:t>염증완화</a:t>
                      </a:r>
                      <a:r>
                        <a:rPr lang="en-US" altLang="ko-KR"/>
                        <a:t>,</a:t>
                      </a:r>
                      <a:r>
                        <a:rPr lang="ko-KR" altLang="en-US"/>
                        <a:t> 암예방</a:t>
                      </a:r>
                      <a:r>
                        <a:rPr lang="en-US" altLang="ko-KR"/>
                        <a:t>),</a:t>
                      </a:r>
                      <a:r>
                        <a:rPr lang="ko-KR" altLang="en-US"/>
                        <a:t> 레스베리트롤</a:t>
                      </a:r>
                      <a:r>
                        <a:rPr lang="en-US" altLang="ko-KR"/>
                        <a:t>(</a:t>
                      </a:r>
                      <a:r>
                        <a:rPr lang="ko-KR" altLang="en-US"/>
                        <a:t>염증완화</a:t>
                      </a:r>
                      <a:r>
                        <a:rPr lang="en-US" altLang="ko-KR"/>
                        <a:t>,</a:t>
                      </a:r>
                      <a:r>
                        <a:rPr lang="ko-KR" altLang="en-US"/>
                        <a:t> 암예방</a:t>
                      </a:r>
                      <a:r>
                        <a:rPr lang="en-US" altLang="ko-KR"/>
                        <a:t>0</a:t>
                      </a:r>
                      <a:endParaRPr lang="en-US" altLang="ko-KR"/>
                    </a:p>
                  </a:txBody>
                  <a:tcPr marL="91440" marR="9144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sndAc>
          <p:stSnd>
            <p:snd r:embed="rId3" name="Drum Sound2.wav" builtIn="1"/>
          </p:stSnd>
        </p:sndAc>
      </p:transition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"/>
          <p:cNvSpPr txBox="1"/>
          <p:nvPr/>
        </p:nvSpPr>
        <p:spPr>
          <a:xfrm>
            <a:off x="9204360" y="0"/>
            <a:ext cx="2552665" cy="1187446"/>
          </a:xfrm>
          <a:prstGeom prst="rect">
            <a:avLst/>
          </a:prstGeom>
          <a:solidFill>
            <a:srgbClr val="3b2c24"/>
          </a:solidFill>
          <a:ln>
            <a:solidFill>
              <a:srgbClr val="ebdef1"/>
            </a:solidFill>
          </a:ln>
        </p:spPr>
        <p:txBody>
          <a:bodyPr wrap="square" anchor="ctr" anchorCtr="0">
            <a:noAutofit/>
          </a:bodyPr>
          <a:lstStyle/>
          <a:p>
            <a:pPr algn="ctr">
              <a:defRPr/>
            </a:pPr>
            <a:r>
              <a:rPr lang="ko-KR" altLang="en-US">
                <a:solidFill>
                  <a:schemeClr val="lt1"/>
                </a:solidFill>
                <a:effectLst/>
                <a:latin typeface="HY견고딕"/>
                <a:ea typeface="HY견고딕"/>
              </a:rPr>
              <a:t>한쇼</a:t>
            </a:r>
            <a:r>
              <a:rPr lang="en-US" altLang="ko-KR">
                <a:solidFill>
                  <a:schemeClr val="lt1"/>
                </a:solidFill>
                <a:effectLst/>
                <a:latin typeface="HY견고딕"/>
                <a:ea typeface="HY견고딕"/>
              </a:rPr>
              <a:t>2020</a:t>
            </a:r>
            <a:endParaRPr lang="en-US" altLang="ko-KR">
              <a:solidFill>
                <a:schemeClr val="lt1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기본기 다지기</a:t>
            </a:r>
            <a:endParaRPr lang="ko-KR" altLang="en-US">
              <a:solidFill>
                <a:srgbClr val="fdf7e6"/>
              </a:solidFill>
              <a:effectLst/>
              <a:latin typeface="HY견고딕"/>
              <a:ea typeface="HY견고딕"/>
            </a:endParaRPr>
          </a:p>
          <a:p>
            <a:pPr algn="ctr">
              <a:buClr>
                <a:srgbClr val="fdf7e6"/>
              </a:buClr>
              <a:buNone/>
              <a:defRPr/>
            </a:pPr>
            <a:r>
              <a:rPr lang="ko-KR" altLang="en-US" sz="3000">
                <a:solidFill>
                  <a:srgbClr val="f9e7b4"/>
                </a:solidFill>
                <a:effectLst/>
                <a:latin typeface="HY견고딕"/>
                <a:ea typeface="HY견고딕"/>
              </a:rPr>
              <a:t>차트</a:t>
            </a:r>
            <a:endParaRPr lang="ko-KR" altLang="en-US" sz="3000">
              <a:solidFill>
                <a:srgbClr val="f9e7b4"/>
              </a:solidFill>
              <a:effectLst/>
              <a:latin typeface="HY견고딕"/>
              <a:ea typeface="HY견고딕"/>
            </a:endParaRPr>
          </a:p>
        </p:txBody>
      </p:sp>
      <p:sp>
        <p:nvSpPr>
          <p:cNvPr id="72" name=""/>
          <p:cNvSpPr txBox="1"/>
          <p:nvPr/>
        </p:nvSpPr>
        <p:spPr>
          <a:xfrm>
            <a:off x="1166137" y="293048"/>
            <a:ext cx="6211549" cy="638497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차트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[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입력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-</a:t>
            </a:r>
            <a:r>
              <a:rPr lang="ko-KR" altLang="en-US" sz="4000" b="1">
                <a:solidFill>
                  <a:srgbClr val="7b7b7b"/>
                </a:solidFill>
                <a:latin typeface="한컴 고딕"/>
                <a:ea typeface="한컴 고딕"/>
              </a:rPr>
              <a:t>차트</a:t>
            </a:r>
            <a:r>
              <a:rPr lang="en-US" altLang="ko-KR" sz="4000" b="1">
                <a:solidFill>
                  <a:srgbClr val="7b7b7b"/>
                </a:solidFill>
                <a:latin typeface="한컴 고딕"/>
                <a:ea typeface="한컴 고딕"/>
              </a:rPr>
              <a:t>]</a:t>
            </a:r>
            <a:endParaRPr lang="en-US" altLang="ko-KR" sz="4000" b="1">
              <a:solidFill>
                <a:srgbClr val="7b7b7b"/>
              </a:solidFill>
              <a:latin typeface="한컴 고딕"/>
              <a:ea typeface="한컴 고딕"/>
            </a:endParaRPr>
          </a:p>
        </p:txBody>
      </p:sp>
      <p:sp>
        <p:nvSpPr>
          <p:cNvPr id="73" name=""/>
          <p:cNvSpPr/>
          <p:nvPr/>
        </p:nvSpPr>
        <p:spPr>
          <a:xfrm>
            <a:off x="418791" y="226373"/>
            <a:ext cx="747346" cy="718654"/>
          </a:xfrm>
          <a:prstGeom prst="rect">
            <a:avLst/>
          </a:prstGeom>
          <a:solidFill>
            <a:srgbClr val="3b2c24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100" b="1">
                <a:latin typeface="Arial"/>
                <a:cs typeface="Arial"/>
              </a:rPr>
              <a:t>02</a:t>
            </a:r>
            <a:endParaRPr lang="en-US" altLang="ko-KR" sz="3100" b="1">
              <a:latin typeface="Arial"/>
              <a:cs typeface="Arial"/>
            </a:endParaRPr>
          </a:p>
        </p:txBody>
      </p:sp>
      <p:sp>
        <p:nvSpPr>
          <p:cNvPr id="74" name="내용 개체 틀 2"/>
          <p:cNvSpPr>
            <a:spLocks noGrp="1"/>
          </p:cNvSpPr>
          <p:nvPr/>
        </p:nvSpPr>
        <p:spPr>
          <a:xfrm>
            <a:off x="418790" y="1535430"/>
            <a:ext cx="6958896" cy="510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spAutoFit/>
          </a:bodyPr>
          <a:lstStyle/>
          <a:p>
            <a:pPr defTabSz="914400">
              <a:lnSpc>
                <a:spcPct val="160000"/>
              </a:lnSpc>
              <a:buClr>
                <a:srgbClr val="7b7b7b"/>
              </a:buClr>
              <a:buNone/>
              <a:defRPr/>
            </a:pPr>
            <a:r>
              <a:rPr lang="ko-KR" altLang="en-US" sz="1700" b="1">
                <a:solidFill>
                  <a:srgbClr val="7b7b7b"/>
                </a:solidFill>
                <a:effectLst/>
                <a:latin typeface="한컴 고딕"/>
                <a:ea typeface="한컴 고딕"/>
              </a:rPr>
              <a:t>▶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복합몰 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‘ABZ’ 2017~2020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전국 매장별 매출 현황표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(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단위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:</a:t>
            </a:r>
            <a:r>
              <a:rPr lang="ko-KR" altLang="en-US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 천만원</a:t>
            </a:r>
            <a:r>
              <a:rPr lang="en-US" altLang="ko-KR" sz="1700" b="1">
                <a:solidFill>
                  <a:srgbClr val="363232"/>
                </a:solidFill>
                <a:effectLst/>
                <a:latin typeface="한컴 고딕"/>
                <a:ea typeface="한컴 고딕"/>
              </a:rPr>
              <a:t>)</a:t>
            </a:r>
            <a:endParaRPr lang="ko-KR" altLang="en-US" sz="1700" b="1">
              <a:solidFill>
                <a:srgbClr val="363232"/>
              </a:solidFill>
              <a:effectLst/>
              <a:latin typeface="한컴 고딕"/>
              <a:ea typeface="한컴 고딕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sndAc>
          <p:stSnd>
            <p:snd r:embed="rId3" name="Drum Sound2.wav" builtIn="1"/>
          </p:stSnd>
        </p:sndAc>
      </p:transition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154</ep:Words>
  <ep:PresentationFormat>와이드스크린(16:9)</ep:PresentationFormat>
  <ep:Paragraphs>27</ep:Paragraphs>
  <ep:Slides>4</ep:Slides>
  <ep:Notes>4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ep:HeadingPairs>
  <ep:TitlesOfParts>
    <vt:vector size="5" baseType="lpstr">
      <vt:lpstr>한컴오피스</vt:lpstr>
      <vt:lpstr>슬라이드 1</vt:lpstr>
      <vt:lpstr>슬라이드 2</vt:lpstr>
      <vt:lpstr>슬라이드 3</vt:lpstr>
      <vt:lpstr>슬라이드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cp:category>한쇼</cp:category>
  <dcterms:created xsi:type="dcterms:W3CDTF">2020-01-29T08:30:38.394</dcterms:created>
  <dc:creator>한글과 컴퓨터 &amp; 영진출판사</dc:creator>
  <dc:description>화면 전환 탭에서 화면전환 설정
화면전환 방향 설정
소리 설정</dc:description>
  <cp:keywords>화면전환, 슬라이드쇼, 부성순</cp:keywords>
  <cp:lastModifiedBy>user</cp:lastModifiedBy>
  <dcterms:modified xsi:type="dcterms:W3CDTF">2020-04-27T03:55:36.858</dcterms:modified>
  <cp:revision>271</cp:revision>
  <dc:subject>화면전환 설정과 슬라이드 쇼</dc:subject>
  <dc:title>한쇼 화면전화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